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8"/>
  </p:notesMasterIdLst>
  <p:handoutMasterIdLst>
    <p:handoutMasterId r:id="rId29"/>
  </p:handoutMasterIdLst>
  <p:sldIdLst>
    <p:sldId id="326" r:id="rId2"/>
    <p:sldId id="343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44" r:id="rId13"/>
    <p:sldId id="362" r:id="rId14"/>
    <p:sldId id="363" r:id="rId15"/>
    <p:sldId id="357" r:id="rId16"/>
    <p:sldId id="360" r:id="rId17"/>
    <p:sldId id="361" r:id="rId18"/>
    <p:sldId id="359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86686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6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07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9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2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02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6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5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92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7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2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2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0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3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0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Google Big Query</a:t>
            </a:r>
          </a:p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Overview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Scroll Down on the Left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A5F4C-115B-41D0-9B77-71CE2B3A45FD}"/>
              </a:ext>
            </a:extLst>
          </p:cNvPr>
          <p:cNvPicPr/>
          <p:nvPr/>
        </p:nvPicPr>
        <p:blipFill rotWithShape="1">
          <a:blip r:embed="rId3"/>
          <a:srcRect b="29161"/>
          <a:stretch/>
        </p:blipFill>
        <p:spPr bwMode="auto">
          <a:xfrm>
            <a:off x="438150" y="1050290"/>
            <a:ext cx="8267700" cy="5306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860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Finally BigQuery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EF6F9-7E8B-43A4-BB1E-05BF6DF7FEF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5"/>
          <a:stretch/>
        </p:blipFill>
        <p:spPr bwMode="auto">
          <a:xfrm>
            <a:off x="427221" y="1146748"/>
            <a:ext cx="8222105" cy="4676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4190B9-3685-4ABB-9920-ABFD80809C5F}"/>
              </a:ext>
            </a:extLst>
          </p:cNvPr>
          <p:cNvSpPr txBox="1">
            <a:spLocks/>
          </p:cNvSpPr>
          <p:nvPr/>
        </p:nvSpPr>
        <p:spPr>
          <a:xfrm>
            <a:off x="6212176" y="2482850"/>
            <a:ext cx="2619410" cy="3613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Organization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Calibri" panose="020F0502020204030204" pitchFamily="34" charset="0"/>
              </a:rPr>
              <a:t>Projects</a:t>
            </a:r>
          </a:p>
          <a:p>
            <a:pPr marL="1028700" lvl="1" indent="-342900"/>
            <a:r>
              <a:rPr lang="en-US" sz="1500" dirty="0">
                <a:latin typeface="Calibri" panose="020F0502020204030204" pitchFamily="34" charset="0"/>
              </a:rPr>
              <a:t>Top-level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Calibri" panose="020F0502020204030204" pitchFamily="34" charset="0"/>
              </a:rPr>
              <a:t>Datasets</a:t>
            </a:r>
          </a:p>
          <a:p>
            <a:pPr marL="1028700" lvl="1" indent="-342900"/>
            <a:r>
              <a:rPr lang="en-US" sz="1500" dirty="0">
                <a:latin typeface="Calibri" panose="020F0502020204030204" pitchFamily="34" charset="0"/>
              </a:rPr>
              <a:t>One or more tables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Calibri" panose="020F0502020204030204" pitchFamily="34" charset="0"/>
              </a:rPr>
              <a:t>Tables</a:t>
            </a:r>
          </a:p>
          <a:p>
            <a:pPr marL="1028700" lvl="1" indent="-342900"/>
            <a:r>
              <a:rPr lang="en-US" sz="1500" dirty="0">
                <a:latin typeface="Calibri" panose="020F0502020204030204" pitchFamily="34" charset="0"/>
              </a:rPr>
              <a:t>Row-column structures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Calibri" panose="020F0502020204030204" pitchFamily="34" charset="0"/>
              </a:rPr>
              <a:t>History</a:t>
            </a:r>
          </a:p>
          <a:p>
            <a:pPr marL="1028700" lvl="1" indent="-342900"/>
            <a:r>
              <a:rPr lang="en-US" sz="1500" dirty="0">
                <a:latin typeface="Calibri" panose="020F0502020204030204" pitchFamily="34" charset="0"/>
              </a:rPr>
              <a:t>Query and Job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54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Preliminaries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6FCBC-A0B7-42AF-AEE4-1CFF73992B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70" y="1588414"/>
            <a:ext cx="6865567" cy="43401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29FE4-822D-493F-A775-FC1575F1F4D6}"/>
              </a:ext>
            </a:extLst>
          </p:cNvPr>
          <p:cNvSpPr txBox="1"/>
          <p:nvPr/>
        </p:nvSpPr>
        <p:spPr>
          <a:xfrm>
            <a:off x="1176728" y="1184223"/>
            <a:ext cx="352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Whiteboard Exercise</a:t>
            </a:r>
          </a:p>
        </p:txBody>
      </p:sp>
    </p:spTree>
    <p:extLst>
      <p:ext uri="{BB962C8B-B14F-4D97-AF65-F5344CB8AC3E}">
        <p14:creationId xmlns:p14="http://schemas.microsoft.com/office/powerpoint/2010/main" val="12093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Preliminaries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29FE4-822D-493F-A775-FC1575F1F4D6}"/>
              </a:ext>
            </a:extLst>
          </p:cNvPr>
          <p:cNvSpPr txBox="1"/>
          <p:nvPr/>
        </p:nvSpPr>
        <p:spPr>
          <a:xfrm>
            <a:off x="1176728" y="961973"/>
            <a:ext cx="352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Whiteboard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68369-C934-4C02-9512-06683934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5" y="1319346"/>
            <a:ext cx="6414720" cy="45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0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Preliminaries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29FE4-822D-493F-A775-FC1575F1F4D6}"/>
              </a:ext>
            </a:extLst>
          </p:cNvPr>
          <p:cNvSpPr txBox="1"/>
          <p:nvPr/>
        </p:nvSpPr>
        <p:spPr>
          <a:xfrm>
            <a:off x="319478" y="1184223"/>
            <a:ext cx="352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Whiteboard 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D22BF-2E80-41EB-AD82-7E3FDD22359B}"/>
              </a:ext>
            </a:extLst>
          </p:cNvPr>
          <p:cNvSpPr txBox="1"/>
          <p:nvPr/>
        </p:nvSpPr>
        <p:spPr>
          <a:xfrm>
            <a:off x="374650" y="2019300"/>
            <a:ext cx="85725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Using this data please use the whiteboard to construct these queries: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Query 1:</a:t>
            </a:r>
          </a:p>
          <a:p>
            <a:r>
              <a:rPr lang="en-US" sz="2000" dirty="0"/>
              <a:t>What was the average loan balance for each deal during period 2?</a:t>
            </a:r>
          </a:p>
          <a:p>
            <a:r>
              <a:rPr lang="en-US" sz="2000" b="1" dirty="0"/>
              <a:t> </a:t>
            </a:r>
            <a:endParaRPr lang="en-US" sz="2000" dirty="0"/>
          </a:p>
          <a:p>
            <a:r>
              <a:rPr lang="en-US" sz="2000" dirty="0"/>
              <a:t>Query 2:</a:t>
            </a:r>
          </a:p>
          <a:p>
            <a:r>
              <a:rPr lang="en-US" sz="2000" dirty="0"/>
              <a:t>Which loans had a change in delinquency status between period 1 and period 2?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1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D221A0-3D64-48A1-8153-6E1C4E57FD94}"/>
              </a:ext>
            </a:extLst>
          </p:cNvPr>
          <p:cNvPicPr/>
          <p:nvPr/>
        </p:nvPicPr>
        <p:blipFill rotWithShape="1">
          <a:blip r:embed="rId3"/>
          <a:srcRect t="37330" r="15820" b="30644"/>
          <a:stretch/>
        </p:blipFill>
        <p:spPr bwMode="auto">
          <a:xfrm>
            <a:off x="597534" y="3460750"/>
            <a:ext cx="7327266" cy="2628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1920A-3164-4B5B-8F3C-43E472118CAB}"/>
              </a:ext>
            </a:extLst>
          </p:cNvPr>
          <p:cNvPicPr/>
          <p:nvPr/>
        </p:nvPicPr>
        <p:blipFill rotWithShape="1">
          <a:blip r:embed="rId4"/>
          <a:srcRect t="25964" r="15706" b="49548"/>
          <a:stretch/>
        </p:blipFill>
        <p:spPr bwMode="auto">
          <a:xfrm>
            <a:off x="591184" y="986790"/>
            <a:ext cx="8108315" cy="2562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Start Building the Levels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8CF223-ABE1-4C07-B967-ECB9D3CD7D0F}"/>
              </a:ext>
            </a:extLst>
          </p:cNvPr>
          <p:cNvSpPr/>
          <p:nvPr/>
        </p:nvSpPr>
        <p:spPr>
          <a:xfrm>
            <a:off x="2857500" y="1873250"/>
            <a:ext cx="1905000" cy="27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B0D4E0-31FB-4AEC-BDC2-D2A8372CC29E}"/>
              </a:ext>
            </a:extLst>
          </p:cNvPr>
          <p:cNvSpPr/>
          <p:nvPr/>
        </p:nvSpPr>
        <p:spPr>
          <a:xfrm>
            <a:off x="3352800" y="4248150"/>
            <a:ext cx="1905000" cy="27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70837CC-2C71-4BE5-9E2E-4C113C9434C3}"/>
              </a:ext>
            </a:extLst>
          </p:cNvPr>
          <p:cNvSpPr/>
          <p:nvPr/>
        </p:nvSpPr>
        <p:spPr>
          <a:xfrm>
            <a:off x="1898650" y="1625600"/>
            <a:ext cx="1079500" cy="2032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– Add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4A84B-4DA2-49A0-AD4F-4A41BE5293C8}"/>
              </a:ext>
            </a:extLst>
          </p:cNvPr>
          <p:cNvPicPr/>
          <p:nvPr/>
        </p:nvPicPr>
        <p:blipFill rotWithShape="1">
          <a:blip r:embed="rId3"/>
          <a:srcRect t="30698" r="16498" b="52059"/>
          <a:stretch/>
        </p:blipFill>
        <p:spPr bwMode="auto">
          <a:xfrm>
            <a:off x="804104" y="1144160"/>
            <a:ext cx="7587728" cy="2284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87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 – Add Tables via  the 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20C21-49FB-46F1-A629-CDB0D78D081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9" t="13286" r="15613" b="4736"/>
          <a:stretch/>
        </p:blipFill>
        <p:spPr bwMode="auto">
          <a:xfrm>
            <a:off x="1777999" y="999276"/>
            <a:ext cx="5492955" cy="5357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D21181F-BC50-4245-83DC-FAA0F973F42A}"/>
              </a:ext>
            </a:extLst>
          </p:cNvPr>
          <p:cNvSpPr/>
          <p:nvPr/>
        </p:nvSpPr>
        <p:spPr>
          <a:xfrm>
            <a:off x="4095750" y="2279650"/>
            <a:ext cx="3035300" cy="685800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Typical Rules Apply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45E798B-3788-4489-A8E5-35376E8D8BED}"/>
              </a:ext>
            </a:extLst>
          </p:cNvPr>
          <p:cNvSpPr/>
          <p:nvPr/>
        </p:nvSpPr>
        <p:spPr>
          <a:xfrm>
            <a:off x="2578100" y="3257550"/>
            <a:ext cx="3035300" cy="685800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Repeat as needed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259DF6D-82CC-4FEA-8395-ECB3DF5B04B3}"/>
              </a:ext>
            </a:extLst>
          </p:cNvPr>
          <p:cNvSpPr/>
          <p:nvPr/>
        </p:nvSpPr>
        <p:spPr>
          <a:xfrm>
            <a:off x="2578100" y="5943805"/>
            <a:ext cx="3035300" cy="685800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And you are done</a:t>
            </a:r>
          </a:p>
        </p:txBody>
      </p:sp>
    </p:spTree>
    <p:extLst>
      <p:ext uri="{BB962C8B-B14F-4D97-AF65-F5344CB8AC3E}">
        <p14:creationId xmlns:p14="http://schemas.microsoft.com/office/powerpoint/2010/main" val="42902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Query – Query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8E85-68E1-4F64-B465-E858AF27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9193" b="44559"/>
          <a:stretch/>
        </p:blipFill>
        <p:spPr>
          <a:xfrm>
            <a:off x="722669" y="1108653"/>
            <a:ext cx="7600551" cy="5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All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BFA0B-041C-4DC1-8002-02D6D6F236F9}"/>
              </a:ext>
            </a:extLst>
          </p:cNvPr>
          <p:cNvPicPr/>
          <p:nvPr/>
        </p:nvPicPr>
        <p:blipFill rotWithShape="1">
          <a:blip r:embed="rId3"/>
          <a:srcRect b="78614"/>
          <a:stretch/>
        </p:blipFill>
        <p:spPr>
          <a:xfrm>
            <a:off x="1028700" y="1023620"/>
            <a:ext cx="7086600" cy="1281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A61DF-336B-402F-BAD0-9D8AE8BCFBA0}"/>
              </a:ext>
            </a:extLst>
          </p:cNvPr>
          <p:cNvPicPr/>
          <p:nvPr/>
        </p:nvPicPr>
        <p:blipFill rotWithShape="1">
          <a:blip r:embed="rId3"/>
          <a:srcRect t="31242"/>
          <a:stretch/>
        </p:blipFill>
        <p:spPr>
          <a:xfrm>
            <a:off x="1028700" y="2305050"/>
            <a:ext cx="7086600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69734" y="1426191"/>
            <a:ext cx="3467645" cy="3641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Pete</a:t>
            </a:r>
          </a:p>
          <a:p>
            <a:pPr marL="1028700" lvl="1" indent="-342900"/>
            <a:r>
              <a:rPr lang="en-US" sz="1600" dirty="0"/>
              <a:t>Sign Up</a:t>
            </a:r>
          </a:p>
          <a:p>
            <a:pPr marL="1028700" lvl="1" indent="-342900"/>
            <a:r>
              <a:rPr lang="en-US" sz="1600" dirty="0"/>
              <a:t>Storing Data</a:t>
            </a:r>
          </a:p>
          <a:p>
            <a:pPr marL="1028700" lvl="1" indent="-342900"/>
            <a:r>
              <a:rPr lang="en-US" sz="1600" dirty="0"/>
              <a:t>Retrieving Data</a:t>
            </a:r>
          </a:p>
          <a:p>
            <a:pPr lvl="0"/>
            <a:r>
              <a:rPr lang="en-US" b="1" dirty="0"/>
              <a:t>Additional Detail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Yash</a:t>
            </a:r>
          </a:p>
          <a:p>
            <a:pPr marL="1028700" lvl="1" indent="-342900"/>
            <a:r>
              <a:rPr lang="en-US" sz="1600" dirty="0"/>
              <a:t>BigQuery under the hood</a:t>
            </a:r>
          </a:p>
          <a:p>
            <a:pPr marL="1028700" lvl="1" indent="-342900"/>
            <a:r>
              <a:rPr lang="en-US" sz="1600" dirty="0"/>
              <a:t>Columnar Storage</a:t>
            </a:r>
          </a:p>
          <a:p>
            <a:pPr marL="1028700" lvl="1" indent="-342900"/>
            <a:r>
              <a:rPr lang="en-US" sz="1600" dirty="0"/>
              <a:t>Query Execution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271C13-8C9B-4FAB-8BA2-CE130C9CD2F9}"/>
              </a:ext>
            </a:extLst>
          </p:cNvPr>
          <p:cNvSpPr txBox="1">
            <a:spLocks/>
          </p:cNvSpPr>
          <p:nvPr/>
        </p:nvSpPr>
        <p:spPr>
          <a:xfrm>
            <a:off x="5005676" y="1426191"/>
            <a:ext cx="2619410" cy="3773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RMBS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1900" dirty="0">
                <a:latin typeface="+mj-lt"/>
              </a:rPr>
              <a:t>Ravi</a:t>
            </a:r>
          </a:p>
          <a:p>
            <a:pPr marL="1028700" lvl="1" indent="-342900"/>
            <a:r>
              <a:rPr lang="en-US" sz="1500" dirty="0"/>
              <a:t>Live demo</a:t>
            </a:r>
          </a:p>
          <a:p>
            <a:pPr marL="1028700" lvl="1" indent="-342900"/>
            <a:r>
              <a:rPr lang="en-US" sz="1500" dirty="0">
                <a:latin typeface="+mj-lt"/>
              </a:rPr>
              <a:t>Schema Creation</a:t>
            </a:r>
          </a:p>
          <a:p>
            <a:pPr marL="1028700" lvl="1" indent="-342900"/>
            <a:r>
              <a:rPr lang="en-US" sz="1500" dirty="0"/>
              <a:t>Loading</a:t>
            </a:r>
            <a:endParaRPr lang="en-US" sz="1500" dirty="0">
              <a:latin typeface="+mj-lt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609F-F6EE-43D7-8735-0C6BE25F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BigQuery Under the hood</a:t>
            </a:r>
          </a:p>
        </p:txBody>
      </p:sp>
      <p:pic>
        <p:nvPicPr>
          <p:cNvPr id="1026" name="Picture 2" descr="https://cloud.google.com/blog/big-data/2016/01/images/145392332053686/bigqueryunderthehood.png">
            <a:extLst>
              <a:ext uri="{FF2B5EF4-FFF2-40B4-BE49-F238E27FC236}">
                <a16:creationId xmlns:a16="http://schemas.microsoft.com/office/drawing/2014/main" id="{15653D13-D61A-4C89-8077-64108579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3306"/>
            <a:ext cx="4271963" cy="32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F6718-CCE5-4D69-8F09-D96B472E3EF6}"/>
              </a:ext>
            </a:extLst>
          </p:cNvPr>
          <p:cNvSpPr txBox="1"/>
          <p:nvPr/>
        </p:nvSpPr>
        <p:spPr>
          <a:xfrm>
            <a:off x="300037" y="2565159"/>
            <a:ext cx="42719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Components of BigQuery:</a:t>
            </a:r>
          </a:p>
          <a:p>
            <a:pPr marL="257168" indent="-257168">
              <a:buAutoNum type="arabicPeriod"/>
            </a:pPr>
            <a:endParaRPr lang="en-US" sz="1350" dirty="0"/>
          </a:p>
          <a:p>
            <a:pPr marL="257168" indent="-257168">
              <a:buAutoNum type="arabicPeriod"/>
            </a:pPr>
            <a:r>
              <a:rPr lang="en-US" sz="1350" dirty="0"/>
              <a:t>Dremel - Query Engine</a:t>
            </a:r>
          </a:p>
          <a:p>
            <a:pPr marL="257168" indent="-257168">
              <a:buAutoNum type="arabicPeriod"/>
            </a:pPr>
            <a:r>
              <a:rPr lang="en-US" sz="1350" dirty="0"/>
              <a:t>Jupiter - Network</a:t>
            </a:r>
          </a:p>
          <a:p>
            <a:pPr marL="257168" indent="-257168">
              <a:buAutoNum type="arabicPeriod"/>
            </a:pPr>
            <a:r>
              <a:rPr lang="en-US" sz="1350" dirty="0"/>
              <a:t>Colossus - Distributed File System (Next Generation File system from Google after GFS)</a:t>
            </a:r>
          </a:p>
          <a:p>
            <a:pPr marL="257168" indent="-257168">
              <a:buAutoNum type="arabicPeriod"/>
            </a:pPr>
            <a:endParaRPr lang="en-US" sz="13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F6FF8-8F15-4083-B46E-8FE44BCC010E}"/>
              </a:ext>
            </a:extLst>
          </p:cNvPr>
          <p:cNvSpPr/>
          <p:nvPr/>
        </p:nvSpPr>
        <p:spPr>
          <a:xfrm>
            <a:off x="5715000" y="6182111"/>
            <a:ext cx="3429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/>
              <a:t>Ref: https://cloud.google.com/blog/big-data/2016/01/bigquery-under-the-hood</a:t>
            </a:r>
          </a:p>
        </p:txBody>
      </p:sp>
    </p:spTree>
    <p:extLst>
      <p:ext uri="{BB962C8B-B14F-4D97-AF65-F5344CB8AC3E}">
        <p14:creationId xmlns:p14="http://schemas.microsoft.com/office/powerpoint/2010/main" val="17869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DABD-9384-44A5-A3E8-C78E764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Storage vs Columnar Storage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23E056-90EB-4B8C-B223-BADAD820CE8D}"/>
              </a:ext>
            </a:extLst>
          </p:cNvPr>
          <p:cNvGraphicFramePr>
            <a:graphicFrameLocks noGrp="1"/>
          </p:cNvGraphicFramePr>
          <p:nvPr/>
        </p:nvGraphicFramePr>
        <p:xfrm>
          <a:off x="583164" y="2618390"/>
          <a:ext cx="1978089" cy="1167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363">
                  <a:extLst>
                    <a:ext uri="{9D8B030D-6E8A-4147-A177-3AD203B41FA5}">
                      <a16:colId xmlns:a16="http://schemas.microsoft.com/office/drawing/2014/main" val="53540152"/>
                    </a:ext>
                  </a:extLst>
                </a:gridCol>
                <a:gridCol w="659363">
                  <a:extLst>
                    <a:ext uri="{9D8B030D-6E8A-4147-A177-3AD203B41FA5}">
                      <a16:colId xmlns:a16="http://schemas.microsoft.com/office/drawing/2014/main" val="2924888959"/>
                    </a:ext>
                  </a:extLst>
                </a:gridCol>
                <a:gridCol w="659363">
                  <a:extLst>
                    <a:ext uri="{9D8B030D-6E8A-4147-A177-3AD203B41FA5}">
                      <a16:colId xmlns:a16="http://schemas.microsoft.com/office/drawing/2014/main" val="2426091448"/>
                    </a:ext>
                  </a:extLst>
                </a:gridCol>
              </a:tblGrid>
              <a:tr h="29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345857"/>
                  </a:ext>
                </a:extLst>
              </a:tr>
              <a:tr h="29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957450"/>
                  </a:ext>
                </a:extLst>
              </a:tr>
              <a:tr h="29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14659"/>
                  </a:ext>
                </a:extLst>
              </a:tr>
              <a:tr h="291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48555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D7A74440-7ABA-4C9F-B957-607AEB1A091D}"/>
              </a:ext>
            </a:extLst>
          </p:cNvPr>
          <p:cNvSpPr/>
          <p:nvPr/>
        </p:nvSpPr>
        <p:spPr>
          <a:xfrm>
            <a:off x="3449994" y="2993228"/>
            <a:ext cx="699796" cy="4128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5EF88-40DB-4020-8D9C-D53F3448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9" y="2363852"/>
            <a:ext cx="4129088" cy="242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05C74-27B2-4428-B35F-54B32601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01" y="3664453"/>
            <a:ext cx="4129088" cy="242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3660F4-5D56-4669-A4C3-B31C5CD2D243}"/>
              </a:ext>
            </a:extLst>
          </p:cNvPr>
          <p:cNvSpPr txBox="1"/>
          <p:nvPr/>
        </p:nvSpPr>
        <p:spPr>
          <a:xfrm>
            <a:off x="5353438" y="1864956"/>
            <a:ext cx="283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/>
                </a:solidFill>
              </a:rPr>
              <a:t>Row Oriented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AA8F2-471C-44A2-ACCE-A2A05D48AC6F}"/>
              </a:ext>
            </a:extLst>
          </p:cNvPr>
          <p:cNvSpPr txBox="1"/>
          <p:nvPr/>
        </p:nvSpPr>
        <p:spPr>
          <a:xfrm>
            <a:off x="5467738" y="3199668"/>
            <a:ext cx="283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6"/>
                </a:solidFill>
              </a:rPr>
              <a:t>Column Oriented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6B6B3-5F29-47E1-AFE4-22C4D8325E6C}"/>
              </a:ext>
            </a:extLst>
          </p:cNvPr>
          <p:cNvSpPr txBox="1"/>
          <p:nvPr/>
        </p:nvSpPr>
        <p:spPr>
          <a:xfrm>
            <a:off x="155121" y="2024449"/>
            <a:ext cx="283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3"/>
                </a:solidFill>
              </a:rPr>
              <a:t>Traditional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291323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52EF-38AA-48F6-BB58-49FB7527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82E38-C40E-451C-8162-CD4E6243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81" y="2332301"/>
            <a:ext cx="3572508" cy="1889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CE34F-EFC8-4E53-B501-8A1945A0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" y="2491024"/>
            <a:ext cx="2443310" cy="17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1AD48-11EF-4267-96EF-4F2316A741AD}"/>
              </a:ext>
            </a:extLst>
          </p:cNvPr>
          <p:cNvSpPr txBox="1"/>
          <p:nvPr/>
        </p:nvSpPr>
        <p:spPr>
          <a:xfrm>
            <a:off x="3065461" y="1684064"/>
            <a:ext cx="268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Schema as Tree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72F6D-06C9-4A66-91F6-46002727DEA1}"/>
              </a:ext>
            </a:extLst>
          </p:cNvPr>
          <p:cNvSpPr txBox="1"/>
          <p:nvPr/>
        </p:nvSpPr>
        <p:spPr>
          <a:xfrm>
            <a:off x="425273" y="1684064"/>
            <a:ext cx="203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Schema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BCD017-FF90-4B5C-BD4E-E93FBFE2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76" y="2554592"/>
            <a:ext cx="2789853" cy="144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ED0423-3FBB-4F27-914D-87D495E187AC}"/>
              </a:ext>
            </a:extLst>
          </p:cNvPr>
          <p:cNvSpPr txBox="1"/>
          <p:nvPr/>
        </p:nvSpPr>
        <p:spPr>
          <a:xfrm>
            <a:off x="6234893" y="1684064"/>
            <a:ext cx="268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Columnar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AE184-EB4E-4C4B-B774-7A3C5B593667}"/>
              </a:ext>
            </a:extLst>
          </p:cNvPr>
          <p:cNvSpPr/>
          <p:nvPr/>
        </p:nvSpPr>
        <p:spPr>
          <a:xfrm>
            <a:off x="5373530" y="6198338"/>
            <a:ext cx="3867185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/>
              <a:t>https://blog.twitter.com/engineering/en_us/a/2013/dremel-made-simple-with-parquet.html</a:t>
            </a:r>
          </a:p>
        </p:txBody>
      </p:sp>
    </p:spTree>
    <p:extLst>
      <p:ext uri="{BB962C8B-B14F-4D97-AF65-F5344CB8AC3E}">
        <p14:creationId xmlns:p14="http://schemas.microsoft.com/office/powerpoint/2010/main" val="8639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B04E-89DA-45E0-8AAA-023240B56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5" y="857252"/>
            <a:ext cx="8928589" cy="692092"/>
          </a:xfrm>
        </p:spPr>
        <p:txBody>
          <a:bodyPr/>
          <a:lstStyle/>
          <a:p>
            <a:r>
              <a:rPr lang="en-US" dirty="0"/>
              <a:t>Encoding into Column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7CB74-7FA8-4D22-9C00-625D8096768C}"/>
              </a:ext>
            </a:extLst>
          </p:cNvPr>
          <p:cNvSpPr txBox="1"/>
          <p:nvPr/>
        </p:nvSpPr>
        <p:spPr>
          <a:xfrm>
            <a:off x="63241" y="2284833"/>
            <a:ext cx="288289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AddressBook{</a:t>
            </a:r>
          </a:p>
          <a:p>
            <a:r>
              <a:rPr lang="en-US" sz="1350" dirty="0"/>
              <a:t>Contacts: {</a:t>
            </a:r>
          </a:p>
          <a:p>
            <a:r>
              <a:rPr lang="en-US" sz="1350" dirty="0"/>
              <a:t>phoneNumber: “555 987 6543”</a:t>
            </a:r>
          </a:p>
          <a:p>
            <a:r>
              <a:rPr lang="en-US" sz="1350" dirty="0"/>
              <a:t>}</a:t>
            </a:r>
          </a:p>
          <a:p>
            <a:r>
              <a:rPr lang="en-US" sz="1350" dirty="0"/>
              <a:t>Contacts: {</a:t>
            </a:r>
          </a:p>
          <a:p>
            <a:r>
              <a:rPr lang="en-US" sz="1350" dirty="0"/>
              <a:t>}</a:t>
            </a:r>
          </a:p>
          <a:p>
            <a:r>
              <a:rPr lang="en-US" sz="1350" dirty="0"/>
              <a:t>}</a:t>
            </a:r>
          </a:p>
          <a:p>
            <a:r>
              <a:rPr lang="en-US" sz="1350" dirty="0"/>
              <a:t>AddressBook{</a:t>
            </a:r>
          </a:p>
          <a:p>
            <a:r>
              <a:rPr lang="en-US" sz="1350" dirty="0"/>
              <a:t>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17C2F8-DA64-49A9-8276-72DEA240F3AC}"/>
              </a:ext>
            </a:extLst>
          </p:cNvPr>
          <p:cNvSpPr/>
          <p:nvPr/>
        </p:nvSpPr>
        <p:spPr>
          <a:xfrm>
            <a:off x="3199994" y="2218632"/>
            <a:ext cx="1264298" cy="30413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AddressBook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551F1D-E54E-4CED-8B68-C65C64D4BF11}"/>
              </a:ext>
            </a:extLst>
          </p:cNvPr>
          <p:cNvCxnSpPr>
            <a:cxnSpLocks/>
          </p:cNvCxnSpPr>
          <p:nvPr/>
        </p:nvCxnSpPr>
        <p:spPr>
          <a:xfrm>
            <a:off x="4679709" y="2102887"/>
            <a:ext cx="20075" cy="2946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E1174-E606-48CA-8782-CCD8AD9DA058}"/>
              </a:ext>
            </a:extLst>
          </p:cNvPr>
          <p:cNvCxnSpPr>
            <a:stCxn id="6" idx="6"/>
          </p:cNvCxnSpPr>
          <p:nvPr/>
        </p:nvCxnSpPr>
        <p:spPr>
          <a:xfrm flipV="1">
            <a:off x="4464292" y="2370698"/>
            <a:ext cx="462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39EFEE-DB2A-4DCA-8DB5-967E5013C2E4}"/>
              </a:ext>
            </a:extLst>
          </p:cNvPr>
          <p:cNvSpPr/>
          <p:nvPr/>
        </p:nvSpPr>
        <p:spPr>
          <a:xfrm>
            <a:off x="4926563" y="2218632"/>
            <a:ext cx="1264298" cy="3041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contacts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D6F04-18F8-43F6-BD8B-B0811566D1E7}"/>
              </a:ext>
            </a:extLst>
          </p:cNvPr>
          <p:cNvCxnSpPr>
            <a:cxnSpLocks/>
          </p:cNvCxnSpPr>
          <p:nvPr/>
        </p:nvCxnSpPr>
        <p:spPr>
          <a:xfrm>
            <a:off x="6480517" y="2102887"/>
            <a:ext cx="41477" cy="2946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297B6A-C9E3-4F8A-AC17-057D46318F40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6190861" y="2370698"/>
            <a:ext cx="483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2F64F06-38AC-42ED-AE4A-2BD25F193179}"/>
              </a:ext>
            </a:extLst>
          </p:cNvPr>
          <p:cNvSpPr/>
          <p:nvPr/>
        </p:nvSpPr>
        <p:spPr>
          <a:xfrm>
            <a:off x="6683870" y="2218632"/>
            <a:ext cx="1607191" cy="30413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phoneNumber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6640A7-2002-4DA8-ABF2-86E1008B8E6B}"/>
              </a:ext>
            </a:extLst>
          </p:cNvPr>
          <p:cNvSpPr/>
          <p:nvPr/>
        </p:nvSpPr>
        <p:spPr>
          <a:xfrm>
            <a:off x="4953645" y="3401779"/>
            <a:ext cx="1264298" cy="3041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contacts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74BC45-C13B-4E43-85E1-34F86DF22640}"/>
              </a:ext>
            </a:extLst>
          </p:cNvPr>
          <p:cNvCxnSpPr>
            <a:stCxn id="12" idx="4"/>
            <a:endCxn id="17" idx="0"/>
          </p:cNvCxnSpPr>
          <p:nvPr/>
        </p:nvCxnSpPr>
        <p:spPr>
          <a:xfrm>
            <a:off x="5558712" y="2522765"/>
            <a:ext cx="27082" cy="87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347B43-C29D-4E1D-A1F7-0364E5F8B908}"/>
              </a:ext>
            </a:extLst>
          </p:cNvPr>
          <p:cNvSpPr txBox="1"/>
          <p:nvPr/>
        </p:nvSpPr>
        <p:spPr>
          <a:xfrm>
            <a:off x="8378275" y="1941632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93C611-0F73-449C-98BD-074A46AA4B9C}"/>
              </a:ext>
            </a:extLst>
          </p:cNvPr>
          <p:cNvSpPr txBox="1"/>
          <p:nvPr/>
        </p:nvSpPr>
        <p:spPr>
          <a:xfrm>
            <a:off x="8805835" y="1941632"/>
            <a:ext cx="290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98594-C308-41A8-84F2-2372DD71F404}"/>
              </a:ext>
            </a:extLst>
          </p:cNvPr>
          <p:cNvSpPr txBox="1"/>
          <p:nvPr/>
        </p:nvSpPr>
        <p:spPr>
          <a:xfrm>
            <a:off x="3706075" y="1832962"/>
            <a:ext cx="419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DA639-B995-4F39-97BD-BFD5842AF0DA}"/>
              </a:ext>
            </a:extLst>
          </p:cNvPr>
          <p:cNvSpPr txBox="1"/>
          <p:nvPr/>
        </p:nvSpPr>
        <p:spPr>
          <a:xfrm>
            <a:off x="5348773" y="1814221"/>
            <a:ext cx="419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B905E-22BE-4949-9A10-D9B7F50E3530}"/>
              </a:ext>
            </a:extLst>
          </p:cNvPr>
          <p:cNvSpPr txBox="1"/>
          <p:nvPr/>
        </p:nvSpPr>
        <p:spPr>
          <a:xfrm>
            <a:off x="7277526" y="1803133"/>
            <a:ext cx="419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627D98-529A-48BF-8BB2-5ED7779E18E6}"/>
              </a:ext>
            </a:extLst>
          </p:cNvPr>
          <p:cNvSpPr/>
          <p:nvPr/>
        </p:nvSpPr>
        <p:spPr>
          <a:xfrm>
            <a:off x="8378275" y="2284834"/>
            <a:ext cx="292197" cy="2379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0ABAC-EF5A-4554-98EF-B77CFC853B13}"/>
              </a:ext>
            </a:extLst>
          </p:cNvPr>
          <p:cNvSpPr/>
          <p:nvPr/>
        </p:nvSpPr>
        <p:spPr>
          <a:xfrm>
            <a:off x="8840188" y="2284834"/>
            <a:ext cx="292197" cy="2379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F998F-7F96-4782-AA9E-CAF4095D5E10}"/>
              </a:ext>
            </a:extLst>
          </p:cNvPr>
          <p:cNvSpPr/>
          <p:nvPr/>
        </p:nvSpPr>
        <p:spPr>
          <a:xfrm>
            <a:off x="8370362" y="3368397"/>
            <a:ext cx="292197" cy="2379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132288-CD3C-4C5C-B7E3-96189AB63A84}"/>
              </a:ext>
            </a:extLst>
          </p:cNvPr>
          <p:cNvSpPr/>
          <p:nvPr/>
        </p:nvSpPr>
        <p:spPr>
          <a:xfrm>
            <a:off x="8809911" y="3367630"/>
            <a:ext cx="292197" cy="2379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B4EE94-0558-4852-B1FA-1A6D79775844}"/>
              </a:ext>
            </a:extLst>
          </p:cNvPr>
          <p:cNvSpPr/>
          <p:nvPr/>
        </p:nvSpPr>
        <p:spPr>
          <a:xfrm>
            <a:off x="3307702" y="4246151"/>
            <a:ext cx="1264298" cy="30413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/>
              <a:t>AddressBook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9BBD6E-1105-4A0B-A715-D3564746EE0F}"/>
              </a:ext>
            </a:extLst>
          </p:cNvPr>
          <p:cNvSpPr/>
          <p:nvPr/>
        </p:nvSpPr>
        <p:spPr>
          <a:xfrm>
            <a:off x="8399608" y="4279251"/>
            <a:ext cx="292197" cy="2379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680443-FEA9-4706-8D06-B1736C2DF5A1}"/>
              </a:ext>
            </a:extLst>
          </p:cNvPr>
          <p:cNvSpPr/>
          <p:nvPr/>
        </p:nvSpPr>
        <p:spPr>
          <a:xfrm>
            <a:off x="8809911" y="4279250"/>
            <a:ext cx="292197" cy="2379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CB514D-2750-4D7E-B22B-DD6B65EC26E1}"/>
              </a:ext>
            </a:extLst>
          </p:cNvPr>
          <p:cNvSpPr/>
          <p:nvPr/>
        </p:nvSpPr>
        <p:spPr>
          <a:xfrm>
            <a:off x="4679709" y="6120290"/>
            <a:ext cx="4416591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/>
              <a:t>Reference: https://blog.twitter.com/engineering/en_us/a/2013/dremel-made-simple-with-parquet.html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F2E0BA0-1ADB-42E2-A077-6FFDE4F23177}"/>
              </a:ext>
            </a:extLst>
          </p:cNvPr>
          <p:cNvSpPr txBox="1">
            <a:spLocks/>
          </p:cNvSpPr>
          <p:nvPr/>
        </p:nvSpPr>
        <p:spPr>
          <a:xfrm>
            <a:off x="287220" y="2"/>
            <a:ext cx="7573103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Encoding into Column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8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2" grpId="0" animBg="1"/>
      <p:bldP spid="16" grpId="0" animBg="1"/>
      <p:bldP spid="17" grpId="0" animBg="1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3612-6C3C-4077-B4E0-5245D81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Reconstruction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09E55-BB8E-47CB-97C8-742B2921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0" y="1389185"/>
            <a:ext cx="8656886" cy="46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015E-5587-4BCE-8207-78AE140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6" y="857253"/>
            <a:ext cx="8928589" cy="692092"/>
          </a:xfrm>
        </p:spPr>
        <p:txBody>
          <a:bodyPr/>
          <a:lstStyle/>
          <a:p>
            <a:r>
              <a:rPr lang="en-US"/>
              <a:t>Query Execution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81207-D627-41C1-93C6-BE4F6C6A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" y="2535100"/>
            <a:ext cx="4393406" cy="254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07179-CEB9-42CF-A115-7F086123B826}"/>
              </a:ext>
            </a:extLst>
          </p:cNvPr>
          <p:cNvSpPr txBox="1"/>
          <p:nvPr/>
        </p:nvSpPr>
        <p:spPr>
          <a:xfrm>
            <a:off x="1146312" y="1975513"/>
            <a:ext cx="24583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Multi-level Serving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28E82-79E8-4B8F-B7AA-7A636FC7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08" y="2252512"/>
            <a:ext cx="4628492" cy="26961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F2E121-D2BA-473C-9074-E19A87C044AA}"/>
              </a:ext>
            </a:extLst>
          </p:cNvPr>
          <p:cNvSpPr/>
          <p:nvPr/>
        </p:nvSpPr>
        <p:spPr>
          <a:xfrm>
            <a:off x="6272503" y="6161715"/>
            <a:ext cx="2871497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/>
              <a:t>https://panoply.io/data-warehouse-guide/bigquery-architecture/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8AC89F-CEBA-4194-9D22-D48460A938BA}"/>
              </a:ext>
            </a:extLst>
          </p:cNvPr>
          <p:cNvSpPr txBox="1">
            <a:spLocks/>
          </p:cNvSpPr>
          <p:nvPr/>
        </p:nvSpPr>
        <p:spPr>
          <a:xfrm>
            <a:off x="287221" y="4"/>
            <a:ext cx="3920885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Query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6FA8B-CBEF-4C5F-9DDA-FA21EEC1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vs BigQuery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3A8EE45-4C34-4F37-95BD-17318E701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297667"/>
              </p:ext>
            </p:extLst>
          </p:nvPr>
        </p:nvGraphicFramePr>
        <p:xfrm>
          <a:off x="215411" y="1855177"/>
          <a:ext cx="8673612" cy="28926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35561">
                  <a:extLst>
                    <a:ext uri="{9D8B030D-6E8A-4147-A177-3AD203B41FA5}">
                      <a16:colId xmlns:a16="http://schemas.microsoft.com/office/drawing/2014/main" val="944423565"/>
                    </a:ext>
                  </a:extLst>
                </a:gridCol>
                <a:gridCol w="2989687">
                  <a:extLst>
                    <a:ext uri="{9D8B030D-6E8A-4147-A177-3AD203B41FA5}">
                      <a16:colId xmlns:a16="http://schemas.microsoft.com/office/drawing/2014/main" val="1152109416"/>
                    </a:ext>
                  </a:extLst>
                </a:gridCol>
                <a:gridCol w="4048364">
                  <a:extLst>
                    <a:ext uri="{9D8B030D-6E8A-4147-A177-3AD203B41FA5}">
                      <a16:colId xmlns:a16="http://schemas.microsoft.com/office/drawing/2014/main" val="1195660842"/>
                    </a:ext>
                  </a:extLst>
                </a:gridCol>
              </a:tblGrid>
              <a:tr h="444102">
                <a:tc>
                  <a:txBody>
                    <a:bodyPr/>
                    <a:lstStyle/>
                    <a:p>
                      <a:r>
                        <a:rPr lang="en-US" sz="1600" dirty="0"/>
                        <a:t>Key Differences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BigQuery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MapReduce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7401214"/>
                  </a:ext>
                </a:extLst>
              </a:tr>
              <a:tr h="444102">
                <a:tc>
                  <a:txBody>
                    <a:bodyPr/>
                    <a:lstStyle/>
                    <a:p>
                      <a:r>
                        <a:rPr lang="en-US" sz="1600" dirty="0"/>
                        <a:t>What is it?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Query Service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Model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5030462"/>
                  </a:ext>
                </a:extLst>
              </a:tr>
              <a:tr h="780181">
                <a:tc>
                  <a:txBody>
                    <a:bodyPr/>
                    <a:lstStyle/>
                    <a:p>
                      <a:r>
                        <a:rPr lang="en-US" sz="1600" dirty="0"/>
                        <a:t>Common Use-cases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 hoc trial-and-error interactive query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Processing of large dataset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2244244"/>
                  </a:ext>
                </a:extLst>
              </a:tr>
              <a:tr h="444102">
                <a:tc>
                  <a:txBody>
                    <a:bodyPr/>
                    <a:lstStyle/>
                    <a:p>
                      <a:r>
                        <a:rPr lang="en-US" sz="1600" dirty="0"/>
                        <a:t>Response 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Usually in seconds-minutes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Takes Minutes-days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83209427"/>
                  </a:ext>
                </a:extLst>
              </a:tr>
              <a:tr h="780181">
                <a:tc>
                  <a:txBody>
                    <a:bodyPr/>
                    <a:lstStyle/>
                    <a:p>
                      <a:r>
                        <a:rPr lang="en-US" sz="1600" dirty="0"/>
                        <a:t>Complex data processing logic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Can’t handle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(Map-Reduce programs)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79234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6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Signup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AD534-87C3-4636-85FB-B2F2B13C5105}"/>
              </a:ext>
            </a:extLst>
          </p:cNvPr>
          <p:cNvPicPr/>
          <p:nvPr/>
        </p:nvPicPr>
        <p:blipFill rotWithShape="1">
          <a:blip r:embed="rId3"/>
          <a:srcRect b="36959"/>
          <a:stretch/>
        </p:blipFill>
        <p:spPr bwMode="auto">
          <a:xfrm>
            <a:off x="374650" y="998989"/>
            <a:ext cx="8483600" cy="5027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12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Signup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32E88-76B9-47EE-8BF0-4FFDC57EF3C9}"/>
              </a:ext>
            </a:extLst>
          </p:cNvPr>
          <p:cNvPicPr/>
          <p:nvPr/>
        </p:nvPicPr>
        <p:blipFill rotWithShape="1">
          <a:blip r:embed="rId3"/>
          <a:srcRect b="25374"/>
          <a:stretch/>
        </p:blipFill>
        <p:spPr>
          <a:xfrm>
            <a:off x="438150" y="1029652"/>
            <a:ext cx="8121650" cy="52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9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Signup Done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A3F18-86E1-45A9-8C44-07954DA00CC7}"/>
              </a:ext>
            </a:extLst>
          </p:cNvPr>
          <p:cNvPicPr/>
          <p:nvPr/>
        </p:nvPicPr>
        <p:blipFill rotWithShape="1">
          <a:blip r:embed="rId3"/>
          <a:srcRect b="66791"/>
          <a:stretch/>
        </p:blipFill>
        <p:spPr bwMode="auto">
          <a:xfrm>
            <a:off x="562131" y="1911246"/>
            <a:ext cx="8042223" cy="2840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522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You are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78198-D54E-4F4E-A950-D758CEE09750}"/>
              </a:ext>
            </a:extLst>
          </p:cNvPr>
          <p:cNvPicPr/>
          <p:nvPr/>
        </p:nvPicPr>
        <p:blipFill rotWithShape="1">
          <a:blip r:embed="rId3"/>
          <a:srcRect b="32457"/>
          <a:stretch/>
        </p:blipFill>
        <p:spPr bwMode="auto">
          <a:xfrm>
            <a:off x="393700" y="990600"/>
            <a:ext cx="8629650" cy="5391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108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Start the 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6B6ED-9519-4F90-AAD4-5DF7D3EF6484}"/>
              </a:ext>
            </a:extLst>
          </p:cNvPr>
          <p:cNvPicPr/>
          <p:nvPr/>
        </p:nvPicPr>
        <p:blipFill rotWithShape="1">
          <a:blip r:embed="rId3"/>
          <a:srcRect b="28730"/>
          <a:stretch/>
        </p:blipFill>
        <p:spPr bwMode="auto">
          <a:xfrm>
            <a:off x="215410" y="996314"/>
            <a:ext cx="8541239" cy="5360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413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Continue the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D057C-3AB3-493A-8CE9-1B2EFD486A1F}"/>
              </a:ext>
            </a:extLst>
          </p:cNvPr>
          <p:cNvPicPr/>
          <p:nvPr/>
        </p:nvPicPr>
        <p:blipFill rotWithShape="1">
          <a:blip r:embed="rId3"/>
          <a:srcRect b="32082"/>
          <a:stretch/>
        </p:blipFill>
        <p:spPr bwMode="auto">
          <a:xfrm>
            <a:off x="88900" y="1003300"/>
            <a:ext cx="8775700" cy="5346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171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– Go Live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02C63-7A44-4A6F-8A02-FD57E678C172}"/>
              </a:ext>
            </a:extLst>
          </p:cNvPr>
          <p:cNvPicPr/>
          <p:nvPr/>
        </p:nvPicPr>
        <p:blipFill rotWithShape="1">
          <a:blip r:embed="rId3"/>
          <a:srcRect b="50832"/>
          <a:stretch/>
        </p:blipFill>
        <p:spPr bwMode="auto">
          <a:xfrm>
            <a:off x="101600" y="1016000"/>
            <a:ext cx="8928588" cy="5302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0795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36371</TotalTime>
  <Words>430</Words>
  <Application>Microsoft Office PowerPoint</Application>
  <PresentationFormat>On-screen Show (4:3)</PresentationFormat>
  <Paragraphs>154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Getting Started – Signup 1</vt:lpstr>
      <vt:lpstr>Getting Started – Signup 2</vt:lpstr>
      <vt:lpstr>Getting Started – Signup Done</vt:lpstr>
      <vt:lpstr>Getting Started – You are in</vt:lpstr>
      <vt:lpstr>Getting Started – Start the Tour</vt:lpstr>
      <vt:lpstr>Getting Started – Continue the Tour</vt:lpstr>
      <vt:lpstr>Getting Started – Go Live</vt:lpstr>
      <vt:lpstr>Getting Started – Scroll Down on the Left</vt:lpstr>
      <vt:lpstr>Getting Started – Finally BigQuery</vt:lpstr>
      <vt:lpstr>Getting Started - Preliminaries</vt:lpstr>
      <vt:lpstr>Getting Started - Preliminaries</vt:lpstr>
      <vt:lpstr>Getting Started - Preliminaries</vt:lpstr>
      <vt:lpstr>Getting Started – Start Building the Levels</vt:lpstr>
      <vt:lpstr>Table Creation – Add Tables</vt:lpstr>
      <vt:lpstr>Table Creation – Add Tables via  the GUI</vt:lpstr>
      <vt:lpstr>Simple Query – Query 1</vt:lpstr>
      <vt:lpstr>Why Do All This?</vt:lpstr>
      <vt:lpstr>BigQuery Under the hood</vt:lpstr>
      <vt:lpstr>Row Storage vs Columnar Storage</vt:lpstr>
      <vt:lpstr>Columnar Storage</vt:lpstr>
      <vt:lpstr>Encoding into Column Values</vt:lpstr>
      <vt:lpstr>Record Reconstruction</vt:lpstr>
      <vt:lpstr>Query Execution</vt:lpstr>
      <vt:lpstr>Map Reduce vs BigQuery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Yashwanth Kumar Thangallapally</cp:lastModifiedBy>
  <cp:revision>535</cp:revision>
  <cp:lastPrinted>2018-05-02T15:11:24Z</cp:lastPrinted>
  <dcterms:created xsi:type="dcterms:W3CDTF">2014-02-10T00:22:15Z</dcterms:created>
  <dcterms:modified xsi:type="dcterms:W3CDTF">2018-05-18T14:35:28Z</dcterms:modified>
</cp:coreProperties>
</file>